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Optimisation et Coloration de Graphe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Une approche par programmation par contraintes appliquée aux enjeux financiers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36696" y="958810"/>
            <a:ext cx="7734062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Apprentissages et Perspectives Futures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2136696" y="1658898"/>
            <a:ext cx="5120759" cy="1096328"/>
          </a:xfrm>
          <a:prstGeom prst="roundRect">
            <a:avLst>
              <a:gd name="adj" fmla="val 23104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2305526" y="1827728"/>
            <a:ext cx="187618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Maîtrise du CP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2305526" y="2131576"/>
            <a:ext cx="4783098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Programmation par contraintes appliquée à un problème réel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7372945" y="1658898"/>
            <a:ext cx="5120759" cy="1096328"/>
          </a:xfrm>
          <a:prstGeom prst="roundRect">
            <a:avLst>
              <a:gd name="adj" fmla="val 23104"/>
            </a:avLst>
          </a:prstGeom>
          <a:solidFill>
            <a:srgbClr val="46464A"/>
          </a:solidFill>
          <a:ln/>
        </p:spPr>
      </p:sp>
      <p:sp>
        <p:nvSpPr>
          <p:cNvPr id="7" name="Text 5"/>
          <p:cNvSpPr/>
          <p:nvPr/>
        </p:nvSpPr>
        <p:spPr>
          <a:xfrm>
            <a:off x="7541776" y="1827728"/>
            <a:ext cx="187618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Comparaisons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41776" y="2131576"/>
            <a:ext cx="4783098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Analyse comparative d'algorithmes et mesure de performance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2136696" y="2870716"/>
            <a:ext cx="5120759" cy="1096328"/>
          </a:xfrm>
          <a:prstGeom prst="roundRect">
            <a:avLst>
              <a:gd name="adj" fmla="val 23104"/>
            </a:avLst>
          </a:prstGeom>
          <a:solidFill>
            <a:srgbClr val="46464A"/>
          </a:solidFill>
          <a:ln/>
        </p:spPr>
      </p:sp>
      <p:sp>
        <p:nvSpPr>
          <p:cNvPr id="10" name="Text 8"/>
          <p:cNvSpPr/>
          <p:nvPr/>
        </p:nvSpPr>
        <p:spPr>
          <a:xfrm>
            <a:off x="2305526" y="3039547"/>
            <a:ext cx="187618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Visualisation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2305526" y="3343394"/>
            <a:ext cx="478309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Représentation graphique intuitive des résultats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372945" y="2870716"/>
            <a:ext cx="5120759" cy="1096328"/>
          </a:xfrm>
          <a:prstGeom prst="roundRect">
            <a:avLst>
              <a:gd name="adj" fmla="val 23104"/>
            </a:avLst>
          </a:prstGeom>
          <a:solidFill>
            <a:srgbClr val="46464A"/>
          </a:solidFill>
          <a:ln/>
        </p:spPr>
      </p:sp>
      <p:sp>
        <p:nvSpPr>
          <p:cNvPr id="13" name="Text 11"/>
          <p:cNvSpPr/>
          <p:nvPr/>
        </p:nvSpPr>
        <p:spPr>
          <a:xfrm>
            <a:off x="7541776" y="3039547"/>
            <a:ext cx="187618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Gestion Projet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41776" y="3343394"/>
            <a:ext cx="4783098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Organisation professionnelle du code et de la documentation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2136696" y="4181305"/>
            <a:ext cx="10357009" cy="28694"/>
          </a:xfrm>
          <a:prstGeom prst="rect">
            <a:avLst/>
          </a:prstGeom>
          <a:solidFill>
            <a:srgbClr val="D7D4CC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2136696" y="4383167"/>
            <a:ext cx="225147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Voies d'Extension</a:t>
            </a:r>
            <a:endParaRPr lang="en-US" sz="17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696" y="4837748"/>
            <a:ext cx="3452336" cy="675442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2305526" y="5628680"/>
            <a:ext cx="187618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Données Réelles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2305526" y="5932527"/>
            <a:ext cx="3114675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Application à des données financières du marché</a:t>
            </a:r>
            <a:endParaRPr lang="en-US" sz="130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032" y="4837748"/>
            <a:ext cx="3452336" cy="675442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5757863" y="5628680"/>
            <a:ext cx="187618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Scalabilité</a:t>
            </a:r>
            <a:endParaRPr lang="en-US" sz="1450" dirty="0"/>
          </a:p>
        </p:txBody>
      </p:sp>
      <p:sp>
        <p:nvSpPr>
          <p:cNvPr id="22" name="Text 18"/>
          <p:cNvSpPr/>
          <p:nvPr/>
        </p:nvSpPr>
        <p:spPr>
          <a:xfrm>
            <a:off x="5757863" y="5932527"/>
            <a:ext cx="3114675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Solveurs distribués pour graphes géants</a:t>
            </a:r>
            <a:endParaRPr lang="en-US" sz="1300" dirty="0"/>
          </a:p>
        </p:txBody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368" y="4837748"/>
            <a:ext cx="3452336" cy="675442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210199" y="5628680"/>
            <a:ext cx="187618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Variantes</a:t>
            </a:r>
            <a:endParaRPr lang="en-US" sz="1450" dirty="0"/>
          </a:p>
        </p:txBody>
      </p:sp>
      <p:sp>
        <p:nvSpPr>
          <p:cNvPr id="25" name="Text 20"/>
          <p:cNvSpPr/>
          <p:nvPr/>
        </p:nvSpPr>
        <p:spPr>
          <a:xfrm>
            <a:off x="9210199" y="5932527"/>
            <a:ext cx="3114675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Coloration pondérée et contraintes dynamiques</a:t>
            </a:r>
            <a:endParaRPr lang="en-US" sz="1300" dirty="0"/>
          </a:p>
        </p:txBody>
      </p:sp>
      <p:sp>
        <p:nvSpPr>
          <p:cNvPr id="26" name="Text 21"/>
          <p:cNvSpPr/>
          <p:nvPr/>
        </p:nvSpPr>
        <p:spPr>
          <a:xfrm>
            <a:off x="2136696" y="6686074"/>
            <a:ext cx="1035700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Questions ?</a:t>
            </a:r>
            <a:endParaRPr lang="en-US" sz="1300" dirty="0"/>
          </a:p>
        </p:txBody>
      </p:sp>
      <p:sp>
        <p:nvSpPr>
          <p:cNvPr id="27" name="Text 22"/>
          <p:cNvSpPr/>
          <p:nvPr/>
        </p:nvSpPr>
        <p:spPr>
          <a:xfrm>
            <a:off x="2136696" y="7043380"/>
            <a:ext cx="1035700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Projet disponible sur dépôt Git - Contact : alexis@exemple.com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2963" y="706517"/>
            <a:ext cx="7439620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 Problème de Coloration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42963" y="1939528"/>
            <a:ext cx="4148495" cy="2283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Imaginez un graphe composé de nœuds reliés par des arêtes. Notre objectif : colorier chaque nœud en utilisant le 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highlight>
                  <a:srgbClr val="FFE14D"/>
                </a:highlight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minimum de couleurs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possibles, tout en respectant une contrainte simple mais cruciale.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42963" y="4458295"/>
            <a:ext cx="3927158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 contrainte fondamentale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842963" y="5027771"/>
            <a:ext cx="4148495" cy="2283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Deux nœuds connectés par une arête ne peuvent jamais partager la même couleur. C'est un problème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NP-difficile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- facile à comprendre, mais extrêmement complexe à résoudre pour de grands graphes.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6770" y="2787491"/>
            <a:ext cx="8208169" cy="30839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86770" y="6135767"/>
            <a:ext cx="8208169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Exemple : un graphe coloré avec 3 couleurs (minimum possible)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557" y="964049"/>
            <a:ext cx="5614392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Applications Financières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67557" y="1734741"/>
            <a:ext cx="7781687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 coloration de graphe n'est pas qu'un exercice théorique - elle trouve des applications concrètes dans le secteur financier pour 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FE14D"/>
                </a:highlight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optimiser l'allocation de ressources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7557" y="2742724"/>
            <a:ext cx="3814167" cy="2323981"/>
          </a:xfrm>
          <a:prstGeom prst="roundRect">
            <a:avLst>
              <a:gd name="adj" fmla="val 12562"/>
            </a:avLst>
          </a:prstGeom>
          <a:solidFill>
            <a:srgbClr val="46464A"/>
          </a:solidFill>
          <a:ln/>
        </p:spPr>
      </p:sp>
      <p:sp>
        <p:nvSpPr>
          <p:cNvPr id="6" name="Shape 3"/>
          <p:cNvSpPr/>
          <p:nvPr/>
        </p:nvSpPr>
        <p:spPr>
          <a:xfrm>
            <a:off x="6362105" y="2937272"/>
            <a:ext cx="583763" cy="583763"/>
          </a:xfrm>
          <a:prstGeom prst="roundRect">
            <a:avLst>
              <a:gd name="adj" fmla="val 15662325"/>
            </a:avLst>
          </a:prstGeom>
          <a:solidFill>
            <a:srgbClr val="FFE14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2601" y="3097768"/>
            <a:ext cx="262652" cy="2626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62105" y="3674388"/>
            <a:ext cx="21624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Entités financières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362105" y="4036695"/>
            <a:ext cx="3425071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Banques, marchés, produits financiers représentés comme nœuds interconnectés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0135076" y="2742724"/>
            <a:ext cx="3814167" cy="2323981"/>
          </a:xfrm>
          <a:prstGeom prst="roundRect">
            <a:avLst>
              <a:gd name="adj" fmla="val 12562"/>
            </a:avLst>
          </a:prstGeom>
          <a:solidFill>
            <a:srgbClr val="46464A"/>
          </a:solidFill>
          <a:ln/>
        </p:spPr>
      </p:sp>
      <p:sp>
        <p:nvSpPr>
          <p:cNvPr id="11" name="Shape 7"/>
          <p:cNvSpPr/>
          <p:nvPr/>
        </p:nvSpPr>
        <p:spPr>
          <a:xfrm>
            <a:off x="10329624" y="2937272"/>
            <a:ext cx="583763" cy="583763"/>
          </a:xfrm>
          <a:prstGeom prst="roundRect">
            <a:avLst>
              <a:gd name="adj" fmla="val 15662325"/>
            </a:avLst>
          </a:prstGeom>
          <a:solidFill>
            <a:srgbClr val="FFE14D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0121" y="3097768"/>
            <a:ext cx="262652" cy="2626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29624" y="3674388"/>
            <a:ext cx="22783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Relations complexes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10329624" y="4036695"/>
            <a:ext cx="3425071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Les arêtes modélisent les dépendances, corrélations et interactions entre entités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6167557" y="5220057"/>
            <a:ext cx="7781687" cy="2045494"/>
          </a:xfrm>
          <a:prstGeom prst="roundRect">
            <a:avLst>
              <a:gd name="adj" fmla="val 14272"/>
            </a:avLst>
          </a:prstGeom>
          <a:solidFill>
            <a:srgbClr val="46464A"/>
          </a:solidFill>
          <a:ln/>
        </p:spPr>
      </p:sp>
      <p:sp>
        <p:nvSpPr>
          <p:cNvPr id="16" name="Shape 11"/>
          <p:cNvSpPr/>
          <p:nvPr/>
        </p:nvSpPr>
        <p:spPr>
          <a:xfrm>
            <a:off x="6362105" y="5414605"/>
            <a:ext cx="583763" cy="583763"/>
          </a:xfrm>
          <a:prstGeom prst="roundRect">
            <a:avLst>
              <a:gd name="adj" fmla="val 15662325"/>
            </a:avLst>
          </a:prstGeom>
          <a:solidFill>
            <a:srgbClr val="FFE14D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601" y="5575102"/>
            <a:ext cx="262652" cy="26265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62105" y="6151721"/>
            <a:ext cx="2196108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Allocation optimale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6362105" y="6514028"/>
            <a:ext cx="7392591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Chaque couleur représente une ressource : serveurs, gestionnaires, segments de marché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59493"/>
            <a:ext cx="837997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Trois Avantages Stratégiques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209330"/>
            <a:ext cx="4136231" cy="3360777"/>
          </a:xfrm>
          <a:prstGeom prst="roundRect">
            <a:avLst>
              <a:gd name="adj" fmla="val 4353"/>
            </a:avLst>
          </a:prstGeom>
          <a:solidFill>
            <a:srgbClr val="27272B"/>
          </a:solidFill>
          <a:ln/>
        </p:spPr>
      </p:sp>
      <p:sp>
        <p:nvSpPr>
          <p:cNvPr id="4" name="Shape 2"/>
          <p:cNvSpPr/>
          <p:nvPr/>
        </p:nvSpPr>
        <p:spPr>
          <a:xfrm>
            <a:off x="864037" y="3178850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5" name="Shape 3"/>
          <p:cNvSpPr/>
          <p:nvPr/>
        </p:nvSpPr>
        <p:spPr>
          <a:xfrm>
            <a:off x="2561868" y="283904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FE14D"/>
          </a:solidFill>
          <a:ln/>
        </p:spPr>
      </p:sp>
      <p:sp>
        <p:nvSpPr>
          <p:cNvPr id="6" name="Text 4"/>
          <p:cNvSpPr/>
          <p:nvPr/>
        </p:nvSpPr>
        <p:spPr>
          <a:xfrm>
            <a:off x="2784038" y="3024188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141333" y="3826550"/>
            <a:ext cx="2931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Économies de Coûts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141333" y="4317563"/>
            <a:ext cx="358163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Réduction du nombre de ressources nécessaires en évitant les doublons et en maximisant l'efficacité de l'allocation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7084" y="3209330"/>
            <a:ext cx="4136231" cy="3360777"/>
          </a:xfrm>
          <a:prstGeom prst="roundRect">
            <a:avLst>
              <a:gd name="adj" fmla="val 4353"/>
            </a:avLst>
          </a:prstGeom>
          <a:solidFill>
            <a:srgbClr val="27272B"/>
          </a:solidFill>
          <a:ln/>
        </p:spPr>
      </p:sp>
      <p:sp>
        <p:nvSpPr>
          <p:cNvPr id="10" name="Shape 8"/>
          <p:cNvSpPr/>
          <p:nvPr/>
        </p:nvSpPr>
        <p:spPr>
          <a:xfrm>
            <a:off x="5247084" y="3178850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1" name="Shape 9"/>
          <p:cNvSpPr/>
          <p:nvPr/>
        </p:nvSpPr>
        <p:spPr>
          <a:xfrm>
            <a:off x="6944916" y="283904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FE14D"/>
          </a:solidFill>
          <a:ln/>
        </p:spPr>
      </p:sp>
      <p:sp>
        <p:nvSpPr>
          <p:cNvPr id="12" name="Text 10"/>
          <p:cNvSpPr/>
          <p:nvPr/>
        </p:nvSpPr>
        <p:spPr>
          <a:xfrm>
            <a:off x="7167086" y="3024188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5524381" y="382655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Gestion du Risque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5524381" y="4317563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Identification et isolation des dépendances critiques pour mieux contrôler les risques de contagion et les corrélations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9630132" y="3209330"/>
            <a:ext cx="4136231" cy="3360777"/>
          </a:xfrm>
          <a:prstGeom prst="roundRect">
            <a:avLst>
              <a:gd name="adj" fmla="val 4353"/>
            </a:avLst>
          </a:prstGeom>
          <a:solidFill>
            <a:srgbClr val="27272B"/>
          </a:solidFill>
          <a:ln/>
        </p:spPr>
      </p:sp>
      <p:sp>
        <p:nvSpPr>
          <p:cNvPr id="16" name="Shape 14"/>
          <p:cNvSpPr/>
          <p:nvPr/>
        </p:nvSpPr>
        <p:spPr>
          <a:xfrm>
            <a:off x="9630132" y="3178850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27963" y="283904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FE14D"/>
          </a:solidFill>
          <a:ln/>
        </p:spPr>
      </p:sp>
      <p:sp>
        <p:nvSpPr>
          <p:cNvPr id="18" name="Text 16"/>
          <p:cNvSpPr/>
          <p:nvPr/>
        </p:nvSpPr>
        <p:spPr>
          <a:xfrm>
            <a:off x="11550134" y="3024188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9907429" y="3826550"/>
            <a:ext cx="326993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Optimisation Continue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9907429" y="4317563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Adaptation dynamique aux changements de marché et aux nouvelles contraintes opérationnelles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21412" y="964168"/>
            <a:ext cx="444269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Notre Solution Technique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721412" y="1607463"/>
            <a:ext cx="199727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CP-SAT Solver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721412" y="1947982"/>
            <a:ext cx="4411028" cy="385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Approche par </a:t>
            </a:r>
            <a:pPr algn="l" indent="0" marL="0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programmation par contraintes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utilisant OR-Tools de Google. Solution 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FE14D"/>
                </a:highlight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exacte et optimale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garantie.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721412" y="2414826"/>
            <a:ext cx="4411028" cy="577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Symmetry breaking pour réduire l'espace de recherche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Propagation de contraintes efficace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Heuristiques intelligentes de choix de variables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505343" y="1607463"/>
            <a:ext cx="203846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Algorithme Glouton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05343" y="1947982"/>
            <a:ext cx="4411028" cy="385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Approche </a:t>
            </a:r>
            <a:pPr algn="l" indent="0" marL="0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heuristique basique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pour comparaison. Résultats rapides mais sous-optimaux.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7505343" y="2414826"/>
            <a:ext cx="4411028" cy="577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Coloration séquentielle simple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Complexité réduite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Base de comparaison idéale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2721412" y="3062909"/>
            <a:ext cx="9187458" cy="4075509"/>
          </a:xfrm>
          <a:prstGeom prst="roundRect">
            <a:avLst>
              <a:gd name="adj" fmla="val 5513"/>
            </a:avLst>
          </a:prstGeom>
          <a:solidFill>
            <a:srgbClr val="4D4000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1192" y="3263767"/>
            <a:ext cx="187166" cy="149781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3208139" y="3191139"/>
            <a:ext cx="8550950" cy="385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Techniques d'optimisation clés 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Symmetry breaking pour éliminer les solutions redondantes, propagation de contraintes pour réduire l'espace de recherche, et heuristiques pour guider le solveur vers les meilleures solutions.</a:t>
            </a:r>
            <a:endParaRPr lang="en-US" sz="11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139" y="3678343"/>
            <a:ext cx="8550950" cy="32830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98928" y="500658"/>
            <a:ext cx="6411158" cy="490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Résultats : CP domine le Greedy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898928" y="1243846"/>
            <a:ext cx="10832425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L'approche par programmation par contraintes offre systématiquement de 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FFE14D"/>
                </a:highlight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meilleures solutions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que l'algorithme glouton, avec des économies significatives en nombre de couleurs utilisées.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928" y="1870472"/>
            <a:ext cx="10832425" cy="42991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8928" y="6399848"/>
            <a:ext cx="5337215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—</a:t>
            </a:r>
            <a:endParaRPr lang="en-US" sz="4550" dirty="0"/>
          </a:p>
        </p:txBody>
      </p:sp>
      <p:sp>
        <p:nvSpPr>
          <p:cNvPr id="6" name="Text 3"/>
          <p:cNvSpPr/>
          <p:nvPr/>
        </p:nvSpPr>
        <p:spPr>
          <a:xfrm>
            <a:off x="3409831" y="7165538"/>
            <a:ext cx="231540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Économie de Couleurs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898928" y="7486531"/>
            <a:ext cx="533721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Réduction du nombre de ressources nécessaires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394019" y="6399848"/>
            <a:ext cx="5337334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—</a:t>
            </a:r>
            <a:endParaRPr lang="en-US" sz="4550" dirty="0"/>
          </a:p>
        </p:txBody>
      </p:sp>
      <p:sp>
        <p:nvSpPr>
          <p:cNvPr id="9" name="Text 6"/>
          <p:cNvSpPr/>
          <p:nvPr/>
        </p:nvSpPr>
        <p:spPr>
          <a:xfrm>
            <a:off x="9081492" y="7165538"/>
            <a:ext cx="196238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Temps d'Exécution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394019" y="7486531"/>
            <a:ext cx="533733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Acceptable même pour 100 nœuds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026" y="1501259"/>
            <a:ext cx="6267212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Qualité du Code et Architecture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91026" y="2143601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1026" y="2407563"/>
            <a:ext cx="7961948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6" name="Text 3"/>
          <p:cNvSpPr/>
          <p:nvPr/>
        </p:nvSpPr>
        <p:spPr>
          <a:xfrm>
            <a:off x="591026" y="2537698"/>
            <a:ext cx="1998464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Structure Modulaire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591026" y="2841546"/>
            <a:ext cx="796194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Classe 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highlight>
                  <a:srgbClr val="3434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GraphColorer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encapsulant la logique métier et les algorithmes de coloration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91026" y="3326249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91026" y="3590211"/>
            <a:ext cx="7961948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0" name="Text 7"/>
          <p:cNvSpPr/>
          <p:nvPr/>
        </p:nvSpPr>
        <p:spPr>
          <a:xfrm>
            <a:off x="591026" y="3720346"/>
            <a:ext cx="242101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Tests Unitaires Complets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91026" y="4024193"/>
            <a:ext cx="796194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Validation systématique des solutions avec pytest, couverture des cas limites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91026" y="4493657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91026" y="4757618"/>
            <a:ext cx="7961948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4" name="Text 11"/>
          <p:cNvSpPr/>
          <p:nvPr/>
        </p:nvSpPr>
        <p:spPr>
          <a:xfrm>
            <a:off x="591026" y="4887754"/>
            <a:ext cx="2389465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Documentation Intégrée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91026" y="5191601"/>
            <a:ext cx="796194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Commentaires clairs, docstrings détaillés et guide d'utilisation accessible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91026" y="5661065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591026" y="5925026"/>
            <a:ext cx="7961948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8" name="Text 15"/>
          <p:cNvSpPr/>
          <p:nvPr/>
        </p:nvSpPr>
        <p:spPr>
          <a:xfrm>
            <a:off x="591026" y="6055162"/>
            <a:ext cx="3100030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Séparation des Préoccupations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591026" y="6359009"/>
            <a:ext cx="796194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Organisation en dossiers : 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highlight>
                  <a:srgbClr val="3434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pour le code, 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highlight>
                  <a:srgbClr val="3434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tests/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pour la validation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34854"/>
            <a:ext cx="59846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Stack Technologique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144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Une technologie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highlight>
                  <a:srgbClr val="FFE14D"/>
                </a:highlight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standard, robuste et facile à déployer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 Le tout s'installe en une seule commande.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4037" y="2587109"/>
            <a:ext cx="617220" cy="6172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5129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Python 3.9+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003953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Langage principal, syntaxe claire et écosystème riche pour le développement rapide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9505" y="2587109"/>
            <a:ext cx="617220" cy="617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9505" y="35129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OR-Tools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469505" y="4003953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Framework de Google pour la programmation par contraintes et l'optimisation combinatoire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37" y="5287804"/>
            <a:ext cx="617220" cy="6172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64037" y="62136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NetworkX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864037" y="6704648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Manipulation et analyse de graphes complexes avec API intuitive</a:t>
            </a:r>
            <a:endParaRPr lang="en-US" sz="19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9505" y="5287804"/>
            <a:ext cx="617220" cy="6172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9505" y="62136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Matplotlib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469505" y="6704648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Visualisation des graphes colorés et génération de graphiques comparatifs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5707" y="581501"/>
            <a:ext cx="8125063" cy="581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Organisation et Gestion de Projet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95707" y="2969538"/>
            <a:ext cx="320504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Pratiques Professionnelles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5707" y="3437692"/>
            <a:ext cx="8166497" cy="1237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Commits réguliers et descriptifs avec messages clairs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Documentation maintenue à jour tout au long du développement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Structure de projet logique et cohérente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Code reproductible sur différentes plateformes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95707" y="4852906"/>
            <a:ext cx="2325886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Workflow Git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95707" y="5321060"/>
            <a:ext cx="8166497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Historique de commits propre permettant de retracer l'évolution du projet, identification facile des modifications, et restauration rapide si nécessaire.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0364" y="1628775"/>
            <a:ext cx="4161711" cy="535066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580364" y="6993530"/>
            <a:ext cx="416171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Exemple d'historique Git bien structuré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2026-02-02T13:04:45Z</dcterms:created>
  <dcterms:modified xsi:type="dcterms:W3CDTF">2026-02-02T13:04:45Z</dcterms:modified>
</cp:coreProperties>
</file>